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73" r:id="rId10"/>
    <p:sldId id="278" r:id="rId11"/>
    <p:sldId id="280" r:id="rId12"/>
    <p:sldId id="281" r:id="rId13"/>
  </p:sldIdLst>
  <p:sldSz cx="12192000" cy="6858000"/>
  <p:notesSz cx="6858000" cy="9144000"/>
  <p:embeddedFontLst>
    <p:embeddedFont>
      <p:font typeface="DM Serif Display" pitchFamily="2" charset="0"/>
      <p:regular r:id="rId15"/>
      <p:italic r:id="rId16"/>
    </p:embeddedFont>
    <p:embeddedFont>
      <p:font typeface="Montserrat Light" panose="000004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7gNu7Fo54uANBeqMOkTYkfJKy+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f6974c1c3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" name="Google Shape;81;g29f6974c1c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b634ed8a4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b634ed8a47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b634ed8a47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33df617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2a33df6178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2a33df6178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9f6974c1c3_1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5" name="Google Shape;285;g29f6974c1c3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c604094e5_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1ec604094e5_6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f6974c1c3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g29f6974c1c3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ec604094e5_6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1ec604094e5_6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f6974c1c3_1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g29f6974c1c3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f6974c1c3_1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29f6974c1c3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f6974c1c3_1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29f6974c1c3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b72e5f700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g2b72e5f70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61065f1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61065f1f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2b61065f1f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ec604094e5_1_689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1ec604094e5_1_689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1ec604094e5_1_68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c604094e5_1_663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g1ec604094e5_1_663"/>
          <p:cNvSpPr txBox="1">
            <a:spLocks noGrp="1"/>
          </p:cNvSpPr>
          <p:nvPr>
            <p:ph type="title"/>
          </p:nvPr>
        </p:nvSpPr>
        <p:spPr>
          <a:xfrm>
            <a:off x="1584967" y="1397700"/>
            <a:ext cx="90219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9" name="Google Shape;59;g1ec604094e5_1_663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c604094e5_1_667"/>
          <p:cNvSpPr/>
          <p:nvPr/>
        </p:nvSpPr>
        <p:spPr>
          <a:xfrm rot="-5400000">
            <a:off x="5662582" y="330507"/>
            <a:ext cx="6858143" cy="621211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g1ec604094e5_1_667"/>
          <p:cNvSpPr txBox="1">
            <a:spLocks noGrp="1"/>
          </p:cNvSpPr>
          <p:nvPr>
            <p:ph type="body" idx="1"/>
          </p:nvPr>
        </p:nvSpPr>
        <p:spPr>
          <a:xfrm>
            <a:off x="1584967" y="5468667"/>
            <a:ext cx="90219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1pPr>
          </a:lstStyle>
          <a:p>
            <a:endParaRPr/>
          </a:p>
        </p:txBody>
      </p:sp>
      <p:sp>
        <p:nvSpPr>
          <p:cNvPr id="63" name="Google Shape;63;g1ec604094e5_1_667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_3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c604094e5_1_674"/>
          <p:cNvSpPr/>
          <p:nvPr/>
        </p:nvSpPr>
        <p:spPr>
          <a:xfrm>
            <a:off x="0" y="12720"/>
            <a:ext cx="12192254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25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g1ec604094e5_1_674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_2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ec604094e5_1_677"/>
          <p:cNvSpPr/>
          <p:nvPr/>
        </p:nvSpPr>
        <p:spPr>
          <a:xfrm>
            <a:off x="0" y="12720"/>
            <a:ext cx="12192254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g1ec604094e5_1_677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c604094e5_1_680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g1ec604094e5_1_680"/>
          <p:cNvSpPr/>
          <p:nvPr/>
        </p:nvSpPr>
        <p:spPr>
          <a:xfrm>
            <a:off x="0" y="0"/>
            <a:ext cx="12192254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c604094e5_1_683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g1ec604094e5_1_683"/>
          <p:cNvSpPr/>
          <p:nvPr/>
        </p:nvSpPr>
        <p:spPr>
          <a:xfrm rot="5400000" flipH="1">
            <a:off x="-328722" y="330507"/>
            <a:ext cx="6858143" cy="621211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_1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c604094e5_1_686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25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1ec604094e5_1_686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ec604094e5_1_69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ec604094e5_1_69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g1ec604094e5_1_69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g1ec604094e5_1_6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g1ec604094e5_1_69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1ec604094e5_1_671"/>
          <p:cNvSpPr/>
          <p:nvPr/>
        </p:nvSpPr>
        <p:spPr>
          <a:xfrm>
            <a:off x="0" y="12720"/>
            <a:ext cx="12192254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g1ec604094e5_1_671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1ec604094e5_1_633"/>
          <p:cNvSpPr/>
          <p:nvPr/>
        </p:nvSpPr>
        <p:spPr>
          <a:xfrm>
            <a:off x="0" y="12720"/>
            <a:ext cx="12192254" cy="6845300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8823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g1ec604094e5_1_633"/>
          <p:cNvSpPr txBox="1">
            <a:spLocks noGrp="1"/>
          </p:cNvSpPr>
          <p:nvPr>
            <p:ph type="ctrTitle"/>
          </p:nvPr>
        </p:nvSpPr>
        <p:spPr>
          <a:xfrm>
            <a:off x="1584967" y="3173600"/>
            <a:ext cx="9021900" cy="22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ec604094e5_1_636"/>
          <p:cNvSpPr/>
          <p:nvPr/>
        </p:nvSpPr>
        <p:spPr>
          <a:xfrm>
            <a:off x="0" y="0"/>
            <a:ext cx="12192254" cy="68580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8823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g1ec604094e5_1_636"/>
          <p:cNvSpPr txBox="1">
            <a:spLocks noGrp="1"/>
          </p:cNvSpPr>
          <p:nvPr>
            <p:ph type="ctrTitle"/>
          </p:nvPr>
        </p:nvSpPr>
        <p:spPr>
          <a:xfrm>
            <a:off x="1584967" y="3171133"/>
            <a:ext cx="9021900" cy="17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2" name="Google Shape;32;g1ec604094e5_1_636"/>
          <p:cNvSpPr txBox="1">
            <a:spLocks noGrp="1"/>
          </p:cNvSpPr>
          <p:nvPr>
            <p:ph type="subTitle" idx="1"/>
          </p:nvPr>
        </p:nvSpPr>
        <p:spPr>
          <a:xfrm>
            <a:off x="1584967" y="5040404"/>
            <a:ext cx="90219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ec604094e5_1_640"/>
          <p:cNvSpPr/>
          <p:nvPr/>
        </p:nvSpPr>
        <p:spPr>
          <a:xfrm rot="5400000">
            <a:off x="2668835" y="-2639930"/>
            <a:ext cx="6856235" cy="12190095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g1ec604094e5_1_640"/>
          <p:cNvSpPr txBox="1">
            <a:spLocks noGrp="1"/>
          </p:cNvSpPr>
          <p:nvPr>
            <p:ph type="body" idx="1"/>
          </p:nvPr>
        </p:nvSpPr>
        <p:spPr>
          <a:xfrm>
            <a:off x="1584967" y="1642400"/>
            <a:ext cx="90219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33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Font typeface="DM Serif Display"/>
              <a:buChar char="╺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lvl="1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-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lvl="2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⬞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lvl="3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lvl="4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lvl="5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lvl="6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●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lvl="7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○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lvl="8" indent="-533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Font typeface="DM Serif Display"/>
              <a:buChar char="■"/>
              <a:defRPr sz="48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36" name="Google Shape;36;g1ec604094e5_1_640"/>
          <p:cNvSpPr txBox="1"/>
          <p:nvPr/>
        </p:nvSpPr>
        <p:spPr>
          <a:xfrm>
            <a:off x="1007984" y="1575702"/>
            <a:ext cx="617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8000" b="0" i="0" u="none" strike="noStrike" cap="none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" name="Google Shape;37;g1ec604094e5_1_640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c604094e5_1_645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g1ec604094e5_1_645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g1ec604094e5_1_645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19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Montserrat Light"/>
              <a:buChar char="╺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Light"/>
              <a:buChar char="-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⬞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●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○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■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●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○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1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■"/>
              <a:defRPr sz="2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2" name="Google Shape;42;g1ec604094e5_1_645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ec604094e5_1_650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g1ec604094e5_1_650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g1ec604094e5_1_650"/>
          <p:cNvSpPr txBox="1">
            <a:spLocks noGrp="1"/>
          </p:cNvSpPr>
          <p:nvPr>
            <p:ph type="body" idx="1"/>
          </p:nvPr>
        </p:nvSpPr>
        <p:spPr>
          <a:xfrm>
            <a:off x="1584966" y="3802567"/>
            <a:ext cx="42447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900"/>
              <a:buChar char="╺"/>
              <a:defRPr sz="1900"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⬞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47" name="Google Shape;47;g1ec604094e5_1_650"/>
          <p:cNvSpPr txBox="1">
            <a:spLocks noGrp="1"/>
          </p:cNvSpPr>
          <p:nvPr>
            <p:ph type="body" idx="2"/>
          </p:nvPr>
        </p:nvSpPr>
        <p:spPr>
          <a:xfrm>
            <a:off x="6362352" y="3802567"/>
            <a:ext cx="42447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900"/>
              <a:buChar char="╺"/>
              <a:defRPr sz="1900"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⬞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48" name="Google Shape;48;g1ec604094e5_1_650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ec604094e5_1_656"/>
          <p:cNvSpPr/>
          <p:nvPr/>
        </p:nvSpPr>
        <p:spPr>
          <a:xfrm>
            <a:off x="3913088" y="0"/>
            <a:ext cx="8285480" cy="68580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0980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g1ec604094e5_1_656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g1ec604094e5_1_656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27087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╺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⬞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g1ec604094e5_1_656"/>
          <p:cNvSpPr txBox="1">
            <a:spLocks noGrp="1"/>
          </p:cNvSpPr>
          <p:nvPr>
            <p:ph type="body" idx="2"/>
          </p:nvPr>
        </p:nvSpPr>
        <p:spPr>
          <a:xfrm>
            <a:off x="4698737" y="3802567"/>
            <a:ext cx="27087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╺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⬞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" name="Google Shape;54;g1ec604094e5_1_656"/>
          <p:cNvSpPr txBox="1">
            <a:spLocks noGrp="1"/>
          </p:cNvSpPr>
          <p:nvPr>
            <p:ph type="body" idx="3"/>
          </p:nvPr>
        </p:nvSpPr>
        <p:spPr>
          <a:xfrm>
            <a:off x="7812507" y="3802567"/>
            <a:ext cx="27087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╺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⬞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5" name="Google Shape;55;g1ec604094e5_1_656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ec604094e5_1_629"/>
          <p:cNvSpPr txBox="1">
            <a:spLocks noGrp="1"/>
          </p:cNvSpPr>
          <p:nvPr>
            <p:ph type="title"/>
          </p:nvPr>
        </p:nvSpPr>
        <p:spPr>
          <a:xfrm>
            <a:off x="1584967" y="1371833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DM Serif Display"/>
              <a:buNone/>
              <a:defRPr sz="8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1" name="Google Shape;11;g1ec604094e5_1_629"/>
          <p:cNvSpPr txBox="1">
            <a:spLocks noGrp="1"/>
          </p:cNvSpPr>
          <p:nvPr>
            <p:ph type="body" idx="1"/>
          </p:nvPr>
        </p:nvSpPr>
        <p:spPr>
          <a:xfrm>
            <a:off x="1584967" y="3802567"/>
            <a:ext cx="90219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 Light"/>
              <a:buChar char="╺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 Light"/>
              <a:buChar char="-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⬞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●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○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■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●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○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 Light"/>
              <a:buChar char="■"/>
              <a:defRPr sz="21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12" name="Google Shape;12;g1ec604094e5_1_629"/>
          <p:cNvSpPr txBox="1">
            <a:spLocks noGrp="1"/>
          </p:cNvSpPr>
          <p:nvPr>
            <p:ph type="sldNum" idx="12"/>
          </p:nvPr>
        </p:nvSpPr>
        <p:spPr>
          <a:xfrm>
            <a:off x="11205845" y="62315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1W9dKbJBCqJcd8stOYm9fxgL5LifAHsj/vie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f6974c1c3_1_0"/>
          <p:cNvSpPr txBox="1">
            <a:spLocks noGrp="1"/>
          </p:cNvSpPr>
          <p:nvPr>
            <p:ph type="ctrTitle"/>
          </p:nvPr>
        </p:nvSpPr>
        <p:spPr>
          <a:xfrm>
            <a:off x="1524000" y="1122380"/>
            <a:ext cx="9144000" cy="3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None/>
            </a:pPr>
            <a:r>
              <a:rPr lang="en-US" sz="5400" i="0" u="none" strike="noStrike" cap="none">
                <a:solidFill>
                  <a:schemeClr val="dk2"/>
                </a:solidFill>
              </a:rPr>
              <a:t>Portable Ultrasound Device (PUD) for Coda-Wave Interferometry</a:t>
            </a:r>
            <a:br>
              <a:rPr lang="en-US" sz="5400" i="0" u="none" strike="noStrike" cap="none">
                <a:solidFill>
                  <a:schemeClr val="dk2"/>
                </a:solidFill>
              </a:rPr>
            </a:br>
            <a:endParaRPr sz="5400" i="0" u="none" strike="noStrike" cap="none"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None/>
            </a:pPr>
            <a:r>
              <a:rPr lang="en-US" sz="5400">
                <a:solidFill>
                  <a:schemeClr val="dk2"/>
                </a:solidFill>
              </a:rPr>
              <a:t>Spring ‘24</a:t>
            </a:r>
            <a:endParaRPr sz="5400"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None/>
            </a:pPr>
            <a:r>
              <a:rPr lang="en-US" sz="5400">
                <a:solidFill>
                  <a:schemeClr val="dk2"/>
                </a:solidFill>
              </a:rPr>
              <a:t>Sprint 1 </a:t>
            </a:r>
            <a:endParaRPr sz="5400">
              <a:solidFill>
                <a:schemeClr val="dk2"/>
              </a:solidFill>
            </a:endParaRPr>
          </a:p>
        </p:txBody>
      </p:sp>
      <p:sp>
        <p:nvSpPr>
          <p:cNvPr id="84" name="Google Shape;84;g29f6974c1c3_1_0"/>
          <p:cNvSpPr txBox="1">
            <a:spLocks noGrp="1"/>
          </p:cNvSpPr>
          <p:nvPr>
            <p:ph type="subTitle" idx="1"/>
          </p:nvPr>
        </p:nvSpPr>
        <p:spPr>
          <a:xfrm>
            <a:off x="1524000" y="48577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4863"/>
              <a:buFont typeface="Arial"/>
              <a:buNone/>
            </a:pP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240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Prepared by Michael Kisellus, Christopher Coppedge, </a:t>
            </a:r>
            <a:endParaRPr sz="240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240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Leyton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Foxworthy, Matthew Baker, Kyle Fox</a:t>
            </a:r>
            <a:endParaRPr sz="240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4863"/>
              <a:buFont typeface="Arial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240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Product owner</a:t>
            </a:r>
            <a:r>
              <a:rPr lang="en-US" sz="252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52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20">
                <a:latin typeface="Times New Roman"/>
                <a:ea typeface="Times New Roman"/>
                <a:cs typeface="Times New Roman"/>
                <a:sym typeface="Times New Roman"/>
              </a:rPr>
              <a:t>Dr. Brown</a:t>
            </a:r>
            <a:endParaRPr sz="112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08 FEB </a:t>
            </a:r>
            <a:r>
              <a:rPr lang="en-US" sz="240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20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24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b634ed8a47_0_14"/>
          <p:cNvSpPr txBox="1"/>
          <p:nvPr/>
        </p:nvSpPr>
        <p:spPr>
          <a:xfrm>
            <a:off x="593125" y="436600"/>
            <a:ext cx="6730200" cy="7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Risks and Roadblocks</a:t>
            </a:r>
            <a:endParaRPr sz="3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6" name="Google Shape;266;g2b634ed8a47_0_14"/>
          <p:cNvSpPr txBox="1"/>
          <p:nvPr/>
        </p:nvSpPr>
        <p:spPr>
          <a:xfrm>
            <a:off x="724925" y="1598150"/>
            <a:ext cx="10017300" cy="4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shock (500v)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Electrical component failure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Internal space constraints for oscilloscope/computer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Physical space constraints for workers (only 1 person can fit inside the project at a time)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 card access to the work space (Access request made)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Power consumption possibly reducing operating window below 48 </a:t>
            </a:r>
            <a:r>
              <a:rPr lang="en-US" sz="2100" dirty="0" err="1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hr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Light"/>
              <a:buChar char="●"/>
            </a:pP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Software reliability over 48 to 72 </a:t>
            </a:r>
            <a:r>
              <a:rPr lang="en-US" sz="2100" dirty="0" err="1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hr</a:t>
            </a:r>
            <a:r>
              <a:rPr lang="en-US" sz="21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operation</a:t>
            </a: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392D32-4643-1640-0BEF-F074F6EC1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139" y="4095458"/>
            <a:ext cx="3511600" cy="26763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a33df61782_0_0"/>
          <p:cNvSpPr txBox="1"/>
          <p:nvPr/>
        </p:nvSpPr>
        <p:spPr>
          <a:xfrm>
            <a:off x="209475" y="314225"/>
            <a:ext cx="4178400" cy="9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Visual D</a:t>
            </a:r>
            <a:r>
              <a:rPr lang="en-US" sz="54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emo</a:t>
            </a:r>
            <a:endParaRPr sz="5400" b="0" i="0" u="none" strike="noStrike" cap="non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82" name="Google Shape;282;g2a33df61782_0_0" title="20240201_15171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9026" y="152400"/>
            <a:ext cx="3665574" cy="6516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9f6974c1c3_1_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Questions?</a:t>
            </a:r>
            <a:endParaRPr/>
          </a:p>
        </p:txBody>
      </p:sp>
      <p:pic>
        <p:nvPicPr>
          <p:cNvPr id="288" name="Google Shape;288;g29f6974c1c3_1_9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113612" y="1337731"/>
            <a:ext cx="9593706" cy="5314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29f6974c1c3_1_97"/>
          <p:cNvPicPr preferRelativeResize="0"/>
          <p:nvPr/>
        </p:nvPicPr>
        <p:blipFill rotWithShape="1">
          <a:blip r:embed="rId4">
            <a:alphaModFix/>
          </a:blip>
          <a:srcRect l="15482" t="17952" r="15271" b="22570"/>
          <a:stretch/>
        </p:blipFill>
        <p:spPr>
          <a:xfrm>
            <a:off x="84944" y="4325420"/>
            <a:ext cx="3297837" cy="2413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c604094e5_6_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400"/>
              <a:t>Project Overview - Background</a:t>
            </a:r>
            <a:endParaRPr sz="5400"/>
          </a:p>
        </p:txBody>
      </p:sp>
      <p:pic>
        <p:nvPicPr>
          <p:cNvPr id="90" name="Google Shape;90;g1ec604094e5_6_30"/>
          <p:cNvPicPr preferRelativeResize="0"/>
          <p:nvPr/>
        </p:nvPicPr>
        <p:blipFill rotWithShape="1">
          <a:blip r:embed="rId3">
            <a:alphaModFix/>
          </a:blip>
          <a:srcRect l="1628" t="4887" r="55848" b="2192"/>
          <a:stretch/>
        </p:blipFill>
        <p:spPr>
          <a:xfrm>
            <a:off x="838200" y="3016525"/>
            <a:ext cx="2798925" cy="365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1ec604094e5_6_30"/>
          <p:cNvSpPr txBox="1">
            <a:spLocks noGrp="1"/>
          </p:cNvSpPr>
          <p:nvPr>
            <p:ph type="body" idx="1"/>
          </p:nvPr>
        </p:nvSpPr>
        <p:spPr>
          <a:xfrm>
            <a:off x="838210" y="1690825"/>
            <a:ext cx="11232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-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Civil engineering lab has a concrete “scanning” process that involves measuring how ultrasonic waves travel through the concrete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g1ec604094e5_6_30"/>
          <p:cNvPicPr preferRelativeResize="0"/>
          <p:nvPr/>
        </p:nvPicPr>
        <p:blipFill rotWithShape="1">
          <a:blip r:embed="rId3">
            <a:alphaModFix/>
          </a:blip>
          <a:srcRect l="45355" t="2524"/>
          <a:stretch/>
        </p:blipFill>
        <p:spPr>
          <a:xfrm>
            <a:off x="8154625" y="3016525"/>
            <a:ext cx="3458875" cy="36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f6974c1c3_1_23"/>
          <p:cNvSpPr txBox="1">
            <a:spLocks noGrp="1"/>
          </p:cNvSpPr>
          <p:nvPr>
            <p:ph type="body" idx="1"/>
          </p:nvPr>
        </p:nvSpPr>
        <p:spPr>
          <a:xfrm>
            <a:off x="838200" y="1694991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Data analysis, using MATLAB, can reveal imperfections in the concrete.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8" name="Google Shape;98;g29f6974c1c3_1_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7651" y="2814483"/>
            <a:ext cx="3823200" cy="320082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9f6974c1c3_1_23"/>
          <p:cNvSpPr txBox="1"/>
          <p:nvPr/>
        </p:nvSpPr>
        <p:spPr>
          <a:xfrm>
            <a:off x="815951" y="5946425"/>
            <a:ext cx="4026600" cy="5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an undamaged section of concrete</a:t>
            </a:r>
            <a:endParaRPr sz="16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g29f6974c1c3_1_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51150" y="2757082"/>
            <a:ext cx="3902650" cy="325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29f6974c1c3_1_23"/>
          <p:cNvSpPr txBox="1"/>
          <p:nvPr/>
        </p:nvSpPr>
        <p:spPr>
          <a:xfrm>
            <a:off x="7451150" y="5946425"/>
            <a:ext cx="4026600" cy="5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 of a compromised section of concrete</a:t>
            </a:r>
            <a:endParaRPr sz="16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g29f6974c1c3_1_23"/>
          <p:cNvSpPr txBox="1">
            <a:spLocks noGrp="1"/>
          </p:cNvSpPr>
          <p:nvPr>
            <p:ph type="title"/>
          </p:nvPr>
        </p:nvSpPr>
        <p:spPr>
          <a:xfrm>
            <a:off x="838200" y="2807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400"/>
              <a:t>Project Overview - Background</a:t>
            </a:r>
            <a:endParaRPr sz="5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c604094e5_6_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400"/>
              <a:t>Project Overview - Purpose</a:t>
            </a:r>
            <a:endParaRPr sz="5400"/>
          </a:p>
        </p:txBody>
      </p:sp>
      <p:sp>
        <p:nvSpPr>
          <p:cNvPr id="108" name="Google Shape;108;g1ec604094e5_6_18"/>
          <p:cNvSpPr txBox="1">
            <a:spLocks noGrp="1"/>
          </p:cNvSpPr>
          <p:nvPr>
            <p:ph type="body" idx="1"/>
          </p:nvPr>
        </p:nvSpPr>
        <p:spPr>
          <a:xfrm>
            <a:off x="479550" y="1514400"/>
            <a:ext cx="11232900" cy="44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-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Produce a handheld ultrasound inspection device for inspecting a bridge/structural component for faults in the field.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-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Inspection Unit gathers and stores test data collected over time (48 to 72 hours).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-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Budget - $2000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9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Times New Roman"/>
              <a:buChar char="-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Rationale: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9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Times New Roman"/>
              <a:buChar char="•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Existing commercial solution is expense (~ 5000 USD)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9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Times New Roman"/>
              <a:buChar char="•"/>
            </a:pPr>
            <a: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  <a:t>Existing solution cannot operate without operator present.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br>
              <a:rPr lang="en-US" sz="19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200" dirty="0"/>
          </a:p>
        </p:txBody>
      </p:sp>
      <p:pic>
        <p:nvPicPr>
          <p:cNvPr id="109" name="Google Shape;109;g1ec604094e5_6_18"/>
          <p:cNvPicPr preferRelativeResize="0"/>
          <p:nvPr/>
        </p:nvPicPr>
        <p:blipFill rotWithShape="1">
          <a:blip r:embed="rId3">
            <a:alphaModFix/>
          </a:blip>
          <a:srcRect l="6426" r="8675"/>
          <a:stretch/>
        </p:blipFill>
        <p:spPr>
          <a:xfrm>
            <a:off x="8822550" y="3720000"/>
            <a:ext cx="2531250" cy="2631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f6974c1c3_1_32"/>
          <p:cNvSpPr txBox="1">
            <a:spLocks noGrp="1"/>
          </p:cNvSpPr>
          <p:nvPr>
            <p:ph type="title"/>
          </p:nvPr>
        </p:nvSpPr>
        <p:spPr>
          <a:xfrm>
            <a:off x="838200" y="6203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400"/>
              <a:t>Project Overview - Requirements</a:t>
            </a:r>
            <a:endParaRPr sz="5400"/>
          </a:p>
        </p:txBody>
      </p:sp>
      <p:sp>
        <p:nvSpPr>
          <p:cNvPr id="116" name="Google Shape;116;g29f6974c1c3_1_32"/>
          <p:cNvSpPr txBox="1">
            <a:spLocks noGrp="1"/>
          </p:cNvSpPr>
          <p:nvPr>
            <p:ph type="body" idx="1"/>
          </p:nvPr>
        </p:nvSpPr>
        <p:spPr>
          <a:xfrm>
            <a:off x="838200" y="2886474"/>
            <a:ext cx="10515600" cy="25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Portable Ultrasound Device (PUD) shall: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Be portable and usable by a single operator.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Initiate testing and record the resulting data.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Operate for 48 to 72 hours without exterior inputs.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Operate in outdoor/ field environment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36EBA1-8F69-2A92-D412-C86F2BC4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3760" y="2724386"/>
            <a:ext cx="2024047" cy="28531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9f6974c1c3_1_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400"/>
              <a:t>Project Overview - Subsystems  </a:t>
            </a:r>
            <a:endParaRPr sz="5400"/>
          </a:p>
        </p:txBody>
      </p:sp>
      <p:sp>
        <p:nvSpPr>
          <p:cNvPr id="122" name="Google Shape;122;g29f6974c1c3_1_42"/>
          <p:cNvSpPr txBox="1">
            <a:spLocks noGrp="1"/>
          </p:cNvSpPr>
          <p:nvPr>
            <p:ph type="body" idx="1"/>
          </p:nvPr>
        </p:nvSpPr>
        <p:spPr>
          <a:xfrm>
            <a:off x="684775" y="16908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Hardware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Electrical system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Enclosure and Mounting system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Cooling system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Software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Transmit (Tx) and Receiver (Rx) system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Control system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pic>
        <p:nvPicPr>
          <p:cNvPr id="123" name="Google Shape;123;g29f6974c1c3_1_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34669" y="1402500"/>
            <a:ext cx="1777995" cy="160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29f6974c1c3_1_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9663" y="3176725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29f6974c1c3_1_4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74275" y="5000363"/>
            <a:ext cx="571500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29f6974c1c3_1_4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971447" y="3139197"/>
            <a:ext cx="16002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9f6974c1c3_1_4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47650" y="1269363"/>
            <a:ext cx="1866474" cy="1866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9f6974c1c3_1_42"/>
          <p:cNvSpPr/>
          <p:nvPr/>
        </p:nvSpPr>
        <p:spPr>
          <a:xfrm>
            <a:off x="10200050" y="1914450"/>
            <a:ext cx="348900" cy="3099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g29f6974c1c3_1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8970" y="1771442"/>
            <a:ext cx="4613030" cy="331511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9f6974c1c3_1_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1481"/>
              <a:buFont typeface="Calibri"/>
              <a:buNone/>
            </a:pPr>
            <a:r>
              <a:rPr lang="en-US" sz="5400" dirty="0"/>
              <a:t>Project Overview - Work Completed</a:t>
            </a:r>
            <a:endParaRPr sz="5400" dirty="0"/>
          </a:p>
        </p:txBody>
      </p:sp>
      <p:sp>
        <p:nvSpPr>
          <p:cNvPr id="134" name="Google Shape;134;g29f6974c1c3_1_87"/>
          <p:cNvSpPr txBox="1">
            <a:spLocks noGrp="1"/>
          </p:cNvSpPr>
          <p:nvPr>
            <p:ph type="body" idx="1"/>
          </p:nvPr>
        </p:nvSpPr>
        <p:spPr>
          <a:xfrm>
            <a:off x="94100" y="1445675"/>
            <a:ext cx="9655800" cy="50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u="sng" dirty="0">
                <a:latin typeface="Calibri"/>
                <a:ea typeface="Calibri"/>
                <a:cs typeface="Calibri"/>
                <a:sym typeface="Calibri"/>
              </a:rPr>
              <a:t>Fall ‘23:</a:t>
            </a:r>
            <a:endParaRPr sz="2400" u="sng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Overall design and conceptual work.</a:t>
            </a:r>
            <a:endParaRPr sz="1800" b="1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u="sng" dirty="0">
                <a:latin typeface="Calibri"/>
                <a:ea typeface="Calibri"/>
                <a:cs typeface="Calibri"/>
                <a:sym typeface="Calibri"/>
              </a:rPr>
              <a:t>Subsystem Progress</a:t>
            </a:r>
            <a:endParaRPr sz="1800" u="sng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Electrical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Wire and construct circuits for 5V, 12V, 500V sections</a:t>
            </a:r>
            <a:endParaRPr sz="1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Cooling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Obtain cooling fans and fan controllers</a:t>
            </a:r>
            <a:endParaRPr sz="1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Demo ADC and GPIO capabilities of Pi </a:t>
            </a:r>
            <a:r>
              <a:rPr lang="en-US" sz="1400" dirty="0" err="1">
                <a:latin typeface="Calibri"/>
                <a:ea typeface="Calibri"/>
                <a:cs typeface="Calibri"/>
                <a:sym typeface="Calibri"/>
              </a:rPr>
              <a:t>pico</a:t>
            </a: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 microcontroller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Demo capabilities of </a:t>
            </a:r>
            <a:r>
              <a:rPr lang="en-US" sz="1400" dirty="0" err="1">
                <a:latin typeface="Calibri"/>
                <a:ea typeface="Calibri"/>
                <a:cs typeface="Calibri"/>
                <a:sym typeface="Calibri"/>
              </a:rPr>
              <a:t>Thonny</a:t>
            </a: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 to control windows</a:t>
            </a:r>
            <a:endParaRPr sz="1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Hardware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Labels created and mounted to casing</a:t>
            </a: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Indicating lights, switches, and exterior locks</a:t>
            </a:r>
            <a:endParaRPr sz="14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D3AF48-C12E-0B40-DAA9-70DC3664D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767" y="1771442"/>
            <a:ext cx="2485203" cy="33151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b72e5f7008_0_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400" dirty="0"/>
              <a:t>Sprint 1 Backlog Status</a:t>
            </a:r>
            <a:endParaRPr sz="5400" dirty="0"/>
          </a:p>
        </p:txBody>
      </p:sp>
      <p:sp>
        <p:nvSpPr>
          <p:cNvPr id="217" name="Google Shape;217;g2b72e5f7008_0_5"/>
          <p:cNvSpPr txBox="1">
            <a:spLocks noGrp="1"/>
          </p:cNvSpPr>
          <p:nvPr>
            <p:ph type="body" idx="1"/>
          </p:nvPr>
        </p:nvSpPr>
        <p:spPr>
          <a:xfrm>
            <a:off x="823200" y="1213060"/>
            <a:ext cx="3949200" cy="50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Completed: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Electrical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Mount electrical system components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Testing 12v/low volt section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Cooling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Program Fan Controllers.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Test temperature look-up table.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Test vent cover materials tolerance to screw mounting.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Measure fans for vent cover combination.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Demo ADC and GPIO capabilities of Pi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pico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microcontroller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Demo capabilities of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Thonny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to control windows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Hardware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Case penetrations Drilled, cut,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dremeled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Labels created and mounted to casing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Indicating lights, switches and exterior locks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2b72e5f7008_0_5"/>
          <p:cNvSpPr txBox="1">
            <a:spLocks noGrp="1"/>
          </p:cNvSpPr>
          <p:nvPr>
            <p:ph type="body" idx="1"/>
          </p:nvPr>
        </p:nvSpPr>
        <p:spPr>
          <a:xfrm>
            <a:off x="5211995" y="1614646"/>
            <a:ext cx="6581400" cy="50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Remaining: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Electrical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Troubleshoot faulty electrical components (Ex: Relay 13)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Test the high voltage section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Finish wiring for 500 voltage transmission TX and reception Rx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Assist other subsystems where required.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Cooling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Solder and wire driver boards for EMC2101 controllers.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Drill fan mounting holes.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Mount fans.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Implement logic for status lights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Test the limits of autonomous control and implement test criteria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Hardware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0" indent="-50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Obtain, mount, and seal vent covers.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6858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61065f1f7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Progress for the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month and  week</a:t>
            </a:r>
            <a:endParaRPr/>
          </a:p>
        </p:txBody>
      </p:sp>
      <p:sp>
        <p:nvSpPr>
          <p:cNvPr id="225" name="Google Shape;225;g2b61065f1f7_0_0"/>
          <p:cNvSpPr txBox="1">
            <a:spLocks noGrp="1"/>
          </p:cNvSpPr>
          <p:nvPr>
            <p:ph type="body" idx="1"/>
          </p:nvPr>
        </p:nvSpPr>
        <p:spPr>
          <a:xfrm>
            <a:off x="10132525" y="7414050"/>
            <a:ext cx="792900" cy="32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6" name="Google Shape;226;g2b61065f1f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23550"/>
            <a:ext cx="5788825" cy="3216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2b61065f1f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962" y="2023550"/>
            <a:ext cx="6232262" cy="32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536</Words>
  <Application>Microsoft Office PowerPoint</Application>
  <PresentationFormat>Widescreen</PresentationFormat>
  <Paragraphs>99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Times New Roman</vt:lpstr>
      <vt:lpstr>Calibri</vt:lpstr>
      <vt:lpstr>DM Serif Display</vt:lpstr>
      <vt:lpstr>Montserrat Light</vt:lpstr>
      <vt:lpstr>Mutius template</vt:lpstr>
      <vt:lpstr>Portable Ultrasound Device (PUD) for Coda-Wave Interferometry  Spring ‘24 Sprint 1 </vt:lpstr>
      <vt:lpstr>Project Overview - Background</vt:lpstr>
      <vt:lpstr>Project Overview - Background</vt:lpstr>
      <vt:lpstr>Project Overview - Purpose</vt:lpstr>
      <vt:lpstr>Project Overview - Requirements</vt:lpstr>
      <vt:lpstr>Project Overview - Subsystems  </vt:lpstr>
      <vt:lpstr>Project Overview - Work Completed</vt:lpstr>
      <vt:lpstr>Sprint 1 Backlog Status</vt:lpstr>
      <vt:lpstr>Progress for the  month and  week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Portable Ultrasound Device (PUD) for Coda-Wave Interferometry  Spring ‘24 Sprint 1 </dc:title>
  <dc:creator>michael kisellus</dc:creator>
  <cp:lastModifiedBy>michael kisellus</cp:lastModifiedBy>
  <cp:revision>3</cp:revision>
  <dcterms:created xsi:type="dcterms:W3CDTF">2023-10-27T17:27:13Z</dcterms:created>
  <dcterms:modified xsi:type="dcterms:W3CDTF">2024-02-07T00:19:31Z</dcterms:modified>
</cp:coreProperties>
</file>